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5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0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83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56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6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5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0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1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9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2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654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8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9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1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64F549C5-B5B6-4898-8630-053866568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4EC4257-0161-8467-0042-D5B5DDAA7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21" b="10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031CED-C4CC-E06E-407A-E4F22ED4A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002256"/>
            <a:ext cx="4532128" cy="36075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kern="12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8Ball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FCF6DE0-0AD9-F65C-C25F-1B355B102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600" y="4581100"/>
            <a:ext cx="4694326" cy="124589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Aptos Display" panose="020B0004020202020204" pitchFamily="34" charset="0"/>
              </a:rPr>
              <a:t>Progettato da: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latin typeface="Aptos Display" panose="020B0004020202020204" pitchFamily="34" charset="0"/>
              </a:rPr>
              <a:t>Biemmi Andrea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latin typeface="Aptos Display" panose="020B0004020202020204" pitchFamily="34" charset="0"/>
              </a:rPr>
              <a:t>Thomas Argentin</a:t>
            </a:r>
          </a:p>
        </p:txBody>
      </p:sp>
      <p:cxnSp>
        <p:nvCxnSpPr>
          <p:cNvPr id="25" name="Straight Connector 25">
            <a:extLst>
              <a:ext uri="{FF2B5EF4-FFF2-40B4-BE49-F238E27FC236}">
                <a16:creationId xmlns:a16="http://schemas.microsoft.com/office/drawing/2014/main" id="{FF43DFA6-AAD3-45D1-9463-5131054B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2932BC6-F1A5-080F-1BBB-5A3C0C8D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9210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25000">
              <a:schemeClr val="tx1"/>
            </a:gs>
            <a:gs pos="69000">
              <a:schemeClr val="tx1">
                <a:lumMod val="85000"/>
                <a:lumOff val="15000"/>
              </a:schemeClr>
            </a:gs>
            <a:gs pos="97000">
              <a:schemeClr val="tx1">
                <a:lumMod val="65000"/>
                <a:lumOff val="3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7BF03F73-1C83-B7B7-EB16-D9F315F5A196}"/>
              </a:ext>
            </a:extLst>
          </p:cNvPr>
          <p:cNvSpPr txBox="1"/>
          <p:nvPr/>
        </p:nvSpPr>
        <p:spPr>
          <a:xfrm>
            <a:off x="912628" y="3152972"/>
            <a:ext cx="4540400" cy="265656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endParaRPr lang="en-US" sz="12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pic>
        <p:nvPicPr>
          <p:cNvPr id="4" name="Segnaposto contenuto 3" descr="Immagine che contiene Giochi e sport indoor, palla, sport, Giochi&#10;&#10;Descrizione generata automaticamente">
            <a:extLst>
              <a:ext uri="{FF2B5EF4-FFF2-40B4-BE49-F238E27FC236}">
                <a16:creationId xmlns:a16="http://schemas.microsoft.com/office/drawing/2014/main" id="{B732B5A6-1BB4-C4ED-A65A-34E9F1977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306" r="18305" b="-1"/>
          <a:stretch/>
        </p:blipFill>
        <p:spPr>
          <a:xfrm>
            <a:off x="5679452" y="10"/>
            <a:ext cx="6512547" cy="6857990"/>
          </a:xfrm>
          <a:noFill/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655804F-C9A4-4833-A326-0E7847EB1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C477551-C841-3421-81DD-6D124FBE07F6}"/>
              </a:ext>
            </a:extLst>
          </p:cNvPr>
          <p:cNvSpPr txBox="1"/>
          <p:nvPr/>
        </p:nvSpPr>
        <p:spPr>
          <a:xfrm>
            <a:off x="912628" y="990472"/>
            <a:ext cx="47668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54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  <a:ea typeface="+mj-ea"/>
                <a:cs typeface="+mj-cs"/>
              </a:rPr>
              <a:t>Panoramica del Progetto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C96B5B-09C1-546F-98F1-610464668337}"/>
              </a:ext>
            </a:extLst>
          </p:cNvPr>
          <p:cNvSpPr txBox="1"/>
          <p:nvPr/>
        </p:nvSpPr>
        <p:spPr>
          <a:xfrm>
            <a:off x="827314" y="3152972"/>
            <a:ext cx="4625714" cy="1603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-"8ball" è un gioco di biliardo online. L'applicazione Client-Server permette a due giocatori di sfidarsi.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C5A7ECE-0275-5BFE-025D-B8DD51D23223}"/>
              </a:ext>
            </a:extLst>
          </p:cNvPr>
          <p:cNvSpPr txBox="1"/>
          <p:nvPr/>
        </p:nvSpPr>
        <p:spPr>
          <a:xfrm>
            <a:off x="827314" y="3152972"/>
            <a:ext cx="4625714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client fornisce un'interfaccia grafica per visualizzare e interagire con il gioco.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83584DE-4024-C77C-46B5-7DFFBD10F8AD}"/>
              </a:ext>
            </a:extLst>
          </p:cNvPr>
          <p:cNvSpPr txBox="1"/>
          <p:nvPr/>
        </p:nvSpPr>
        <p:spPr>
          <a:xfrm>
            <a:off x="827314" y="3152972"/>
            <a:ext cx="4625714" cy="19082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gestisce la logica del gioco, riceve i comandi dai client, calcola i risultati e invia aggiornamenti dello stato del gioco.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3941741-B66F-AB99-2BF3-53BBA962D970}"/>
              </a:ext>
            </a:extLst>
          </p:cNvPr>
          <p:cNvSpPr txBox="1"/>
          <p:nvPr/>
        </p:nvSpPr>
        <p:spPr>
          <a:xfrm>
            <a:off x="978288" y="3152972"/>
            <a:ext cx="4474740" cy="99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In sintesi, "8ball" offre un'esperienza di gioco di biliardo online.</a:t>
            </a:r>
            <a:endParaRPr lang="en-US" sz="18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80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/>
      <p:bldP spid="8" grpId="1"/>
      <p:bldP spid="10" grpId="0"/>
      <p:bldP spid="10" grpId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Architettura Client TCP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088461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Pct val="87000"/>
              <a:buFont typeface="Arial" panose="020B0604020202020204" pitchFamily="34" charset="0"/>
              <a:buChar char="•"/>
              <a:tabLst/>
            </a:pPr>
            <a:endParaRPr kumimoji="0" lang="en-US" altLang="it-IT" sz="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F43C0B6-6147-298B-AF2B-CDCE90F14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387" y="914400"/>
            <a:ext cx="2331617" cy="51190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0EBBFEA-E4C9-38FE-98E9-D391432801E2}"/>
              </a:ext>
            </a:extLst>
          </p:cNvPr>
          <p:cNvSpPr txBox="1"/>
          <p:nvPr/>
        </p:nvSpPr>
        <p:spPr>
          <a:xfrm>
            <a:off x="1223723" y="2478602"/>
            <a:ext cx="6093228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classe principale è GameClient.java. Questa classe gestisce la connessione al server e l'invio e la ricezione di messaggi.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48F134-7056-27D6-0C4E-3665854B78BA}"/>
              </a:ext>
            </a:extLst>
          </p:cNvPr>
          <p:cNvSpPr txBox="1"/>
          <p:nvPr/>
        </p:nvSpPr>
        <p:spPr>
          <a:xfrm>
            <a:off x="1223723" y="2479905"/>
            <a:ext cx="6375862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connessione al server viene stabilita utilizzando il protocollo TCP, che garantisce la consegna affidabile dei messaggi.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5297DBB-02C5-48DE-7F3C-1CE725DB4875}"/>
              </a:ext>
            </a:extLst>
          </p:cNvPr>
          <p:cNvSpPr txBox="1"/>
          <p:nvPr/>
        </p:nvSpPr>
        <p:spPr>
          <a:xfrm>
            <a:off x="1223723" y="2478602"/>
            <a:ext cx="6517178" cy="211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messaggi inviati e ricevuti sono codificati secondo un protocollo definito nel progetto, che permette al client e al server di comprendere i comandi e gli aggiornamenti del gioco.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6FD9D87-C873-D02D-EAC4-8CAC46ECF300}"/>
              </a:ext>
            </a:extLst>
          </p:cNvPr>
          <p:cNvSpPr txBox="1"/>
          <p:nvPr/>
        </p:nvSpPr>
        <p:spPr>
          <a:xfrm>
            <a:off x="1223723" y="2477299"/>
            <a:ext cx="6583680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-Quando un messaggio viene ricevuto dal server, GameClient.java aggiorna lo stato del gioco e l'interfaccia utente in base al contenuto del messaggio.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C0D923E-13BE-ACFE-3C9E-879D05ACC47C}"/>
              </a:ext>
            </a:extLst>
          </p:cNvPr>
          <p:cNvSpPr txBox="1"/>
          <p:nvPr/>
        </p:nvSpPr>
        <p:spPr>
          <a:xfrm>
            <a:off x="1223723" y="2478602"/>
            <a:ext cx="6641868" cy="1603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-L'interfaccia utente del gioco è implementata utilizzando Java Swing. Questa interfaccia permette ai giocatori di vedere lo stato attuale del gioco e di inviare comandi al server</a:t>
            </a:r>
            <a:r>
              <a:rPr lang="en-US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2507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8" grpId="0"/>
      <p:bldP spid="8" grpId="1"/>
      <p:bldP spid="11" grpId="0"/>
      <p:bldP spid="11" grpId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Architettura Server TCP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088461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endParaRPr kumimoji="0" lang="en-US" altLang="it-IT" sz="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591A5B2-1C83-68B2-3A2C-EEA0FFC47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8548" y="360420"/>
            <a:ext cx="3702331" cy="5930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E246651-9349-47C6-8B00-F5DE4C6DBD43}"/>
              </a:ext>
            </a:extLst>
          </p:cNvPr>
          <p:cNvSpPr txBox="1"/>
          <p:nvPr/>
        </p:nvSpPr>
        <p:spPr>
          <a:xfrm>
            <a:off x="964277" y="2515051"/>
            <a:ext cx="6093228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classe principale è GAMEMANAGer.java. Questa classe gestisce le connessioni dei client e le partite in corso.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1699B9C-24EF-EE23-1B7B-E9CDA5352054}"/>
              </a:ext>
            </a:extLst>
          </p:cNvPr>
          <p:cNvSpPr txBox="1"/>
          <p:nvPr/>
        </p:nvSpPr>
        <p:spPr>
          <a:xfrm>
            <a:off x="964277" y="2519022"/>
            <a:ext cx="6093228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accetta connessioni dai client utilizzando il protocollo TCP, che garantisce la consegna affidabile dei messaggi.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C2A348A-FDAE-420E-7490-3C52D1705CFA}"/>
              </a:ext>
            </a:extLst>
          </p:cNvPr>
          <p:cNvSpPr txBox="1"/>
          <p:nvPr/>
        </p:nvSpPr>
        <p:spPr>
          <a:xfrm>
            <a:off x="964277" y="2515051"/>
            <a:ext cx="6093228" cy="1432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-Quando un client si connette, il server inizia una nuova partita e mantiene traccia dello stato del gioco per quella partita.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7DFE5C3-2D6C-9E8D-F348-DB6386512B15}"/>
              </a:ext>
            </a:extLst>
          </p:cNvPr>
          <p:cNvSpPr txBox="1"/>
          <p:nvPr/>
        </p:nvSpPr>
        <p:spPr>
          <a:xfrm>
            <a:off x="964277" y="2519022"/>
            <a:ext cx="6093228" cy="211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messaggi ricevuti dai client sono interpretati come comandi che influenzano lo stato del gioco. Ad esempio, un comando potrebbe indicare che un giocatore vuole colpire una palla.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687FA89-78B5-5CC1-AF76-09827CC3F7B4}"/>
              </a:ext>
            </a:extLst>
          </p:cNvPr>
          <p:cNvSpPr txBox="1"/>
          <p:nvPr/>
        </p:nvSpPr>
        <p:spPr>
          <a:xfrm>
            <a:off x="964277" y="2515051"/>
            <a:ext cx="6093228" cy="211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-Dopo aver interpretato un comando, il server aggiorna lo stato del gioco di conseguenza e invia un messaggio di aggiornamento a tutti i client connessi.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354D4C1-8B84-0938-6DAE-E0CE837ED148}"/>
              </a:ext>
            </a:extLst>
          </p:cNvPr>
          <p:cNvSpPr txBox="1"/>
          <p:nvPr/>
        </p:nvSpPr>
        <p:spPr>
          <a:xfrm>
            <a:off x="964277" y="2526584"/>
            <a:ext cx="6093228" cy="1767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-Questo ciclo di ricezione di comandi, aggiornamento dello stato del gioco, e invio di aggiornamenti continua fino a quando la partita non è finita.</a:t>
            </a:r>
            <a:endParaRPr kumimoji="0" lang="en-US" altLang="it-IT" sz="9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7102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500"/>
                            </p:stCondLst>
                            <p:childTnLst>
                              <p:par>
                                <p:cTn id="59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7" grpId="0"/>
      <p:bldP spid="7" grpId="1"/>
      <p:bldP spid="10" grpId="0"/>
      <p:bldP spid="10" grpId="1"/>
      <p:bldP spid="12" grpId="0"/>
      <p:bldP spid="12" grpId="1"/>
      <p:bldP spid="14" grpId="0"/>
      <p:bldP spid="14" grpId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Logica Client-Server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106917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endParaRPr lang="it-IT" altLang="it-IT" sz="9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68F70E3-9384-AD6F-C2F0-8F737CCA0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907" y="353746"/>
            <a:ext cx="2891102" cy="594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D01E02A-871C-45DA-E5C7-97A570EEB2A6}"/>
              </a:ext>
            </a:extLst>
          </p:cNvPr>
          <p:cNvSpPr txBox="1"/>
          <p:nvPr/>
        </p:nvSpPr>
        <p:spPr>
          <a:xfrm>
            <a:off x="1004219" y="2244919"/>
            <a:ext cx="6096000" cy="2448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comunicazione tra client e server è basata su un protocollo di messaggistica definito nel progetto. Questo protocollo stabilisce il formato e il significato dei messaggi scambiati tra client e server.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7A0ABD8-7193-D067-CB64-4D97644C155B}"/>
              </a:ext>
            </a:extLst>
          </p:cNvPr>
          <p:cNvSpPr txBox="1"/>
          <p:nvPr/>
        </p:nvSpPr>
        <p:spPr>
          <a:xfrm>
            <a:off x="1003528" y="2244567"/>
            <a:ext cx="6096000" cy="1771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client inviano comandi al server per interagire con il gioco. Ad esempio, un comando potrebbe indicare che un giocatore vuole colpire una palla.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C2B74F-3765-0FD1-DFAD-6B08B2D92A92}"/>
              </a:ext>
            </a:extLst>
          </p:cNvPr>
          <p:cNvSpPr txBox="1"/>
          <p:nvPr/>
        </p:nvSpPr>
        <p:spPr>
          <a:xfrm>
            <a:off x="1002837" y="2244567"/>
            <a:ext cx="6096000" cy="1094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interpreta i comandi ricevuti dai client e aggiorna lo stato del gioco di conseguenza.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7F3F3D8-03A4-EE02-7DDE-1E539CFBDBE7}"/>
              </a:ext>
            </a:extLst>
          </p:cNvPr>
          <p:cNvSpPr txBox="1"/>
          <p:nvPr/>
        </p:nvSpPr>
        <p:spPr>
          <a:xfrm>
            <a:off x="1002837" y="2244567"/>
            <a:ext cx="6096000" cy="211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-Dopo aver aggiornato lo stato del gioco, il server invia un messaggio di aggiornamento a tutti i client connessi. Questo messaggio informa i client dello stato attuale del gioco.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2587592-6CEF-8E0D-D9B4-279E51708C0E}"/>
              </a:ext>
            </a:extLst>
          </p:cNvPr>
          <p:cNvSpPr txBox="1"/>
          <p:nvPr/>
        </p:nvSpPr>
        <p:spPr>
          <a:xfrm>
            <a:off x="1002837" y="2244567"/>
            <a:ext cx="6096000" cy="1771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client ricevono i messaggi di aggiornamento dal server e aggiornano la loro interfaccia utente per riflettere lo stato attuale del gioco.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B9A1169-37F2-C1D6-97BC-BD3BF6D03587}"/>
              </a:ext>
            </a:extLst>
          </p:cNvPr>
          <p:cNvSpPr txBox="1"/>
          <p:nvPr/>
        </p:nvSpPr>
        <p:spPr>
          <a:xfrm>
            <a:off x="1000044" y="2244567"/>
            <a:ext cx="6438452" cy="1771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20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-Questo ciclo di invio di comandi, aggiornamento dello stato del gioco, e ricezione di aggiornamenti continua fino a quando la partita non è finita.</a:t>
            </a:r>
          </a:p>
        </p:txBody>
      </p:sp>
    </p:spTree>
    <p:extLst>
      <p:ext uri="{BB962C8B-B14F-4D97-AF65-F5344CB8AC3E}">
        <p14:creationId xmlns:p14="http://schemas.microsoft.com/office/powerpoint/2010/main" val="138836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500"/>
                            </p:stCondLst>
                            <p:childTnLst>
                              <p:par>
                                <p:cTn id="59" presetID="42" presetClass="exit" presetSubtype="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7" grpId="0"/>
      <p:bldP spid="7" grpId="1"/>
      <p:bldP spid="10" grpId="0"/>
      <p:bldP spid="10" grpId="1"/>
      <p:bldP spid="12" grpId="0"/>
      <p:bldP spid="12" grpId="1"/>
      <p:bldP spid="14" grpId="0"/>
      <p:bldP spid="14" grpId="1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Gestione di una partita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1091930" y="4031936"/>
            <a:ext cx="4809124" cy="2754533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endParaRPr lang="it-IT" altLang="it-IT" sz="9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FBE8D82-2F06-80EE-B07B-1A0C5C19F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382" y="2360366"/>
            <a:ext cx="5537075" cy="33840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DAE207-33EF-3D0D-6D02-82A608DCD97A}"/>
              </a:ext>
            </a:extLst>
          </p:cNvPr>
          <p:cNvSpPr txBox="1"/>
          <p:nvPr/>
        </p:nvSpPr>
        <p:spPr>
          <a:xfrm>
            <a:off x="820182" y="2609231"/>
            <a:ext cx="6117770" cy="1603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2. Il server inizia una nuova partita, inizializza lo stato del gioco (posizione delle palle, turno del giocatore, ecc.) e invia questo stato ai client.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A2E434A-BE23-8FF3-89A7-E06C003A1304}"/>
              </a:ext>
            </a:extLst>
          </p:cNvPr>
          <p:cNvSpPr txBox="1"/>
          <p:nvPr/>
        </p:nvSpPr>
        <p:spPr>
          <a:xfrm>
            <a:off x="820182" y="2609231"/>
            <a:ext cx="6096000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 Due client stabiliscono una connessione con il server e richiedono di iniziare una nuova partita.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DC64A0-95DB-D91A-0D70-A344D25BBBCC}"/>
              </a:ext>
            </a:extLst>
          </p:cNvPr>
          <p:cNvSpPr txBox="1"/>
          <p:nvPr/>
        </p:nvSpPr>
        <p:spPr>
          <a:xfrm>
            <a:off x="820182" y="2609231"/>
            <a:ext cx="6096000" cy="99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3. I client ricevono lo stato del gioco e lo visualizzano ai giocatori attraverso l'interfaccia utente.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9ED3D0-0D46-674F-EA79-F9910DACCB15}"/>
              </a:ext>
            </a:extLst>
          </p:cNvPr>
          <p:cNvSpPr txBox="1"/>
          <p:nvPr/>
        </p:nvSpPr>
        <p:spPr>
          <a:xfrm>
            <a:off x="819577" y="2610312"/>
            <a:ext cx="6096000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4. I giocatori inviano comandi al server attraverso il client per interagire con il gioco (ad esempio, colpire una palla).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C2065EF-A141-356D-8758-18A67365EA94}"/>
              </a:ext>
            </a:extLst>
          </p:cNvPr>
          <p:cNvSpPr txBox="1"/>
          <p:nvPr/>
        </p:nvSpPr>
        <p:spPr>
          <a:xfrm>
            <a:off x="818972" y="2608622"/>
            <a:ext cx="6096000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5. Il server riceve i comandi, aggiorna lo stato del gioco in base alla fisica del biliardo e invia lo stato aggiornato ai client.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3AA239C-B5DC-6780-FC6A-CCD5D166A26B}"/>
              </a:ext>
            </a:extLst>
          </p:cNvPr>
          <p:cNvSpPr txBox="1"/>
          <p:nvPr/>
        </p:nvSpPr>
        <p:spPr>
          <a:xfrm>
            <a:off x="818972" y="2603072"/>
            <a:ext cx="6096000" cy="1603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6. I client ricevono lo stato aggiornato del gioco e aggiornano l'interfaccia utente per riflettere le nuove posizioni delle palle e il turno del giocatore.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DCEA7C0-AAAE-2EEA-A96F-DED7DA5474CC}"/>
              </a:ext>
            </a:extLst>
          </p:cNvPr>
          <p:cNvSpPr txBox="1"/>
          <p:nvPr/>
        </p:nvSpPr>
        <p:spPr>
          <a:xfrm>
            <a:off x="817762" y="2608622"/>
            <a:ext cx="6096000" cy="19082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18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7. Questo processo continua fino a quando non viene raggiunto un stato di fine partita (ad esempio, tutte le palle sono state imbucate), a quel punto il server comunica ai client l'esito della partita.</a:t>
            </a:r>
          </a:p>
        </p:txBody>
      </p:sp>
    </p:spTree>
    <p:extLst>
      <p:ext uri="{BB962C8B-B14F-4D97-AF65-F5344CB8AC3E}">
        <p14:creationId xmlns:p14="http://schemas.microsoft.com/office/powerpoint/2010/main" val="230651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xit" presetSubtype="4" fill="hold" grpId="2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500"/>
                            </p:stCondLst>
                            <p:childTnLst>
                              <p:par>
                                <p:cTn id="22" presetID="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33" presetID="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3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4500"/>
                            </p:stCondLst>
                            <p:childTnLst>
                              <p:par>
                                <p:cTn id="44" presetID="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8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9000"/>
                            </p:stCondLst>
                            <p:childTnLst>
                              <p:par>
                                <p:cTn id="55" presetID="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3500"/>
                            </p:stCondLst>
                            <p:childTnLst>
                              <p:par>
                                <p:cTn id="66" presetID="2" presetClass="exit" presetSubtype="4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3" grpId="1" build="allAtOnce"/>
      <p:bldP spid="5" grpId="1" build="allAtOnce"/>
      <p:bldP spid="5" grpId="2" build="allAtOnce"/>
      <p:bldP spid="10" grpId="0" build="allAtOnce"/>
      <p:bldP spid="10" grpId="1" build="allAtOnce"/>
      <p:bldP spid="12" grpId="0" build="allAtOnce"/>
      <p:bldP spid="12" grpId="1" build="allAtOnce"/>
      <p:bldP spid="14" grpId="0" build="allAtOnce"/>
      <p:bldP spid="14" grpId="1" build="allAtOnce"/>
      <p:bldP spid="16" grpId="0" build="allAtOnce"/>
      <p:bldP spid="16" grpId="1" build="allAtOnce"/>
      <p:bldP spid="18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106917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endParaRPr lang="it-IT" altLang="it-IT" sz="9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5687E5C-DB13-874C-E990-6CE2E996C337}"/>
              </a:ext>
            </a:extLst>
          </p:cNvPr>
          <p:cNvSpPr txBox="1"/>
          <p:nvPr/>
        </p:nvSpPr>
        <p:spPr>
          <a:xfrm>
            <a:off x="4665159" y="2644170"/>
            <a:ext cx="28616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6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3774641948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2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CF26A10B-A653-4740-8865-6BA5AF523D06}">
  <we:reference id="wa200005566" version="1.0.0.0" store="it-IT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3F13180-30EF-4FD7-86E5-235EBE4E0748}">
  <we:reference id="wa104379997" version="3.0.0.0" store="it-IT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740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Aptos Black</vt:lpstr>
      <vt:lpstr>Aptos Display</vt:lpstr>
      <vt:lpstr>Arial</vt:lpstr>
      <vt:lpstr>Grandview Display</vt:lpstr>
      <vt:lpstr>DashVTI</vt:lpstr>
      <vt:lpstr>8Ball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Ponzio Pilato</dc:creator>
  <cp:lastModifiedBy>Homino by Hpino</cp:lastModifiedBy>
  <cp:revision>7</cp:revision>
  <dcterms:created xsi:type="dcterms:W3CDTF">2023-11-28T16:28:30Z</dcterms:created>
  <dcterms:modified xsi:type="dcterms:W3CDTF">2023-11-29T08:46:21Z</dcterms:modified>
</cp:coreProperties>
</file>

<file path=docProps/thumbnail.jpeg>
</file>